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4" r:id="rId3"/>
    <p:sldId id="258" r:id="rId4"/>
    <p:sldId id="267" r:id="rId5"/>
    <p:sldId id="269" r:id="rId6"/>
    <p:sldId id="270" r:id="rId7"/>
    <p:sldId id="271" r:id="rId8"/>
    <p:sldId id="272" r:id="rId9"/>
    <p:sldId id="274" r:id="rId10"/>
    <p:sldId id="275" r:id="rId11"/>
    <p:sldId id="277" r:id="rId12"/>
    <p:sldId id="278" r:id="rId13"/>
    <p:sldId id="280" r:id="rId14"/>
    <p:sldId id="259" r:id="rId15"/>
    <p:sldId id="260" r:id="rId16"/>
    <p:sldId id="261" r:id="rId17"/>
    <p:sldId id="262" r:id="rId18"/>
    <p:sldId id="263" r:id="rId19"/>
    <p:sldId id="265" r:id="rId20"/>
    <p:sldId id="282" r:id="rId21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2/6/2014</a:t>
            </a:fld>
            <a:endParaRPr lang="en-US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2/6/2014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2/6/2014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2/6/2014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2/6/2014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2/6/2014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2/6/2014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2/6/2014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2/6/2014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2/6/2014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2/6/2014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2/6/2014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file:///D:\&#1088;&#1080;&#1089;&#1091;&#1085;&#1082;&#1080;\ColorVector\C-09%20Born\C09-33.exe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http://www.edu.murmansk.ru/www/do/metodic/PDD/images/placat.JPG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news-magnitogorsk.citystar.ru/img/f4/04-07-07-04-b.jpg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file:///D:\&#1088;&#1080;&#1089;&#1091;&#1085;&#1082;&#1080;\ColorVector\C-09%20Born\C09-34.exe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04800"/>
            <a:ext cx="777240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/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/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/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/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/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/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/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/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/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/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/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/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/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/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/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/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/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/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/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/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/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/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/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/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/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/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/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/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/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100" b="1" dirty="0" smtClean="0">
                <a:solidFill>
                  <a:schemeClr val="bg1"/>
                </a:solidFill>
              </a:rPr>
              <a:t>Дорога…Жизнь… Как похожи два эти понятия! Дорога жизни. Жизненный путь. Как близки они друг другу!</a:t>
            </a:r>
            <a:r>
              <a:rPr lang="ru-RU" sz="31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/>
            </a:r>
            <a:br>
              <a:rPr lang="ru-RU" sz="31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endParaRPr lang="ru-RU" sz="31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Picture 2" descr="Разъяснение о внесении изменений в Правила дорожного движен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752600"/>
            <a:ext cx="6781800" cy="36576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667000" y="5562600"/>
            <a:ext cx="6019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Презентацию подготовила:</a:t>
            </a:r>
          </a:p>
          <a:p>
            <a:pPr algn="ctr"/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Зиннатуллина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Татьяна Николаевна</a:t>
            </a: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воспитатель высшей категории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" y="142875"/>
            <a:ext cx="8839200" cy="1381125"/>
          </a:xfrm>
        </p:spPr>
        <p:txBody>
          <a:bodyPr>
            <a:normAutofit fontScale="90000"/>
          </a:bodyPr>
          <a:lstStyle/>
          <a:p>
            <a:pPr marL="484632" algn="ctr" fontAlgn="auto">
              <a:spcAft>
                <a:spcPts val="0"/>
              </a:spcAft>
              <a:defRPr/>
            </a:pPr>
            <a:r>
              <a:rPr lang="ru-RU" sz="4000" dirty="0">
                <a:solidFill>
                  <a:schemeClr val="folHlink"/>
                </a:solidFill>
                <a:latin typeface="Arial" pitchFamily="34" charset="0"/>
                <a:cs typeface="Arial" pitchFamily="34" charset="0"/>
              </a:rPr>
              <a:t>Готовясь </a:t>
            </a:r>
            <a:r>
              <a:rPr lang="ru-RU" sz="4000" dirty="0" smtClean="0">
                <a:solidFill>
                  <a:schemeClr val="folHlink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000" dirty="0" smtClean="0">
                <a:solidFill>
                  <a:schemeClr val="folHlink"/>
                </a:solidFill>
                <a:latin typeface="Arial" pitchFamily="34" charset="0"/>
                <a:cs typeface="Arial" pitchFamily="34" charset="0"/>
              </a:rPr>
            </a:br>
            <a:r>
              <a:rPr lang="ru-RU" sz="4000" dirty="0" smtClean="0">
                <a:solidFill>
                  <a:schemeClr val="folHlink"/>
                </a:solidFill>
                <a:latin typeface="Arial" pitchFamily="34" charset="0"/>
                <a:cs typeface="Arial" pitchFamily="34" charset="0"/>
              </a:rPr>
              <a:t>перейти </a:t>
            </a:r>
            <a:r>
              <a:rPr lang="ru-RU" sz="4000" dirty="0">
                <a:solidFill>
                  <a:schemeClr val="folHlink"/>
                </a:solidFill>
                <a:latin typeface="Arial" pitchFamily="34" charset="0"/>
                <a:cs typeface="Arial" pitchFamily="34" charset="0"/>
              </a:rPr>
              <a:t>дорогу </a:t>
            </a:r>
            <a:r>
              <a:rPr lang="ru-RU" sz="6600" dirty="0">
                <a:solidFill>
                  <a:schemeClr val="folHlink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142875" y="1600200"/>
            <a:ext cx="7858125" cy="5114925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Остановитесь, осмотрите проезжую часть. Развивайте у ребенка наблюдательность за дорогой;</a:t>
            </a:r>
          </a:p>
          <a:p>
            <a:pPr algn="just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Подчеркивайте свои движения: поворот головы для осмотра дороги (остановку для осмотра дороги, остановку для пропуска автомобилей);</a:t>
            </a:r>
          </a:p>
          <a:p>
            <a:pPr algn="just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Учите ребенка всматриваться вдаль, различать приближающиеся машины;</a:t>
            </a:r>
          </a:p>
          <a:p>
            <a:pPr algn="just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Не стойте с ребенком на краю тротуара;</a:t>
            </a:r>
          </a:p>
          <a:p>
            <a:pPr algn="just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Обратите внимание ребенка на транспортное средство, готовящееся к повороту, расскажите о сигналах указателей поворота у машин;</a:t>
            </a:r>
          </a:p>
          <a:p>
            <a:pPr algn="just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Покажите, как транспортное средство останавливается у перехода, как оно движется по инерции. </a:t>
            </a:r>
            <a:br>
              <a:rPr lang="ru-RU" sz="2400" b="1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 smtClean="0"/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000"/>
                            </p:stCondLst>
                            <p:childTnLst>
                              <p:par>
                                <p:cTn id="2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000"/>
                            </p:stCondLst>
                            <p:childTnLst>
                              <p:par>
                                <p:cTn id="2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4000"/>
                            </p:stCondLst>
                            <p:childTnLst>
                              <p:par>
                                <p:cTn id="3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30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7000"/>
                            </p:stCondLst>
                            <p:childTnLst>
                              <p:par>
                                <p:cTn id="3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3000" fill="hold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3000" fill="hold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5" y="0"/>
            <a:ext cx="4143375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-214313" y="152400"/>
            <a:ext cx="5143501" cy="1371600"/>
          </a:xfrm>
        </p:spPr>
        <p:txBody>
          <a:bodyPr>
            <a:normAutofit/>
          </a:bodyPr>
          <a:lstStyle/>
          <a:p>
            <a:pPr marL="484632" algn="ctr" fontAlgn="auto"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folHlink"/>
                </a:solidFill>
              </a:rPr>
              <a:t>При переходе </a:t>
            </a:r>
            <a:r>
              <a:rPr lang="ru-RU" sz="3200" dirty="0">
                <a:solidFill>
                  <a:schemeClr val="folHlink"/>
                </a:solidFill>
              </a:rPr>
              <a:t>проезжей части: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214313" y="1676400"/>
            <a:ext cx="8677275" cy="4705350"/>
          </a:xfrm>
        </p:spPr>
        <p:txBody>
          <a:bodyPr/>
          <a:lstStyle/>
          <a:p>
            <a:pPr algn="just">
              <a:lnSpc>
                <a:spcPct val="80000"/>
              </a:lnSpc>
              <a:buFont typeface="Wingdings" pitchFamily="2" charset="2"/>
              <a:buChar char="v"/>
              <a:defRPr/>
            </a:pPr>
            <a:r>
              <a:rPr lang="ru-RU" sz="1900" b="1" dirty="0" smtClean="0"/>
              <a:t>Переходите дорогу только по пешеходному переходу или на перекрестке;</a:t>
            </a:r>
          </a:p>
          <a:p>
            <a:pPr algn="just">
              <a:lnSpc>
                <a:spcPct val="80000"/>
              </a:lnSpc>
              <a:buFont typeface="Wingdings" pitchFamily="2" charset="2"/>
              <a:buChar char="v"/>
              <a:defRPr/>
            </a:pPr>
            <a:r>
              <a:rPr lang="ru-RU" sz="1900" b="1" dirty="0" smtClean="0"/>
              <a:t>Идите только на зеленый сигнал светофора, даже если нет машин;</a:t>
            </a:r>
          </a:p>
          <a:p>
            <a:pPr algn="just">
              <a:lnSpc>
                <a:spcPct val="80000"/>
              </a:lnSpc>
              <a:buFont typeface="Wingdings" pitchFamily="2" charset="2"/>
              <a:buChar char="v"/>
              <a:defRPr/>
            </a:pPr>
            <a:r>
              <a:rPr lang="ru-RU" sz="1900" b="1" dirty="0" smtClean="0"/>
              <a:t>Выходя на проезжую часть, прекращайте разговоры;</a:t>
            </a:r>
          </a:p>
          <a:p>
            <a:pPr algn="just">
              <a:lnSpc>
                <a:spcPct val="80000"/>
              </a:lnSpc>
              <a:buFont typeface="Wingdings" pitchFamily="2" charset="2"/>
              <a:buChar char="v"/>
              <a:defRPr/>
            </a:pPr>
            <a:r>
              <a:rPr lang="ru-RU" sz="1900" b="1" dirty="0" smtClean="0"/>
              <a:t>Не спешите, не бегите, переходите дорогу размеренно;</a:t>
            </a:r>
          </a:p>
          <a:p>
            <a:pPr algn="just">
              <a:lnSpc>
                <a:spcPct val="80000"/>
              </a:lnSpc>
              <a:buFont typeface="Wingdings" pitchFamily="2" charset="2"/>
              <a:buChar char="v"/>
              <a:defRPr/>
            </a:pPr>
            <a:r>
              <a:rPr lang="ru-RU" sz="1900" b="1" dirty="0" smtClean="0"/>
              <a:t>Не переходите улицу под углом, объясните ребенку, что так хуже видно дорогу;</a:t>
            </a:r>
          </a:p>
          <a:p>
            <a:pPr algn="just">
              <a:lnSpc>
                <a:spcPct val="80000"/>
              </a:lnSpc>
              <a:buFont typeface="Wingdings" pitchFamily="2" charset="2"/>
              <a:buChar char="v"/>
              <a:defRPr/>
            </a:pPr>
            <a:r>
              <a:rPr lang="ru-RU" sz="1900" b="1" dirty="0" smtClean="0"/>
              <a:t>Не выходите на проезжую часть с ребенком из-за транспорта или кустов, не осмотрев предварительно улицу;</a:t>
            </a:r>
          </a:p>
          <a:p>
            <a:pPr algn="just">
              <a:lnSpc>
                <a:spcPct val="80000"/>
              </a:lnSpc>
              <a:buFont typeface="Wingdings" pitchFamily="2" charset="2"/>
              <a:buChar char="v"/>
              <a:defRPr/>
            </a:pPr>
            <a:r>
              <a:rPr lang="ru-RU" sz="1900" b="1" dirty="0" smtClean="0"/>
              <a:t>Не торопитесь перейти дорогу, если на другой стороне вы увидели друзей, нужный автобус, приучите ребенка, что это опасно;</a:t>
            </a: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1285875" y="4953000"/>
            <a:ext cx="694372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Char char="§"/>
            </a:pPr>
            <a:r>
              <a:rPr lang="ru-RU" sz="2000" b="1">
                <a:solidFill>
                  <a:srgbClr val="FFC000"/>
                </a:solidFill>
              </a:rPr>
              <a:t>При переходе по нерегулируемому перекрестку учите ребенка внимательно следить за началом движения транспорта;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Char char="§"/>
            </a:pPr>
            <a:r>
              <a:rPr lang="ru-RU" sz="2000" b="1">
                <a:solidFill>
                  <a:srgbClr val="FFC000"/>
                </a:solidFill>
              </a:rPr>
              <a:t>Объясните ребенку, что даже на дороге, где мало машин, переходить надо осторожно, так как машина может выехать со двора, из переулка </a:t>
            </a:r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200"/>
                            </p:stCondLst>
                            <p:childTnLst>
                              <p:par>
                                <p:cTn id="1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200"/>
                            </p:stCondLst>
                            <p:childTnLst>
                              <p:par>
                                <p:cTn id="20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200"/>
                            </p:stCondLst>
                            <p:childTnLst>
                              <p:par>
                                <p:cTn id="2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7200"/>
                            </p:stCondLst>
                            <p:childTnLst>
                              <p:par>
                                <p:cTn id="30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2200"/>
                            </p:stCondLst>
                            <p:childTnLst>
                              <p:par>
                                <p:cTn id="3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7200"/>
                            </p:stCondLst>
                            <p:childTnLst>
                              <p:par>
                                <p:cTn id="40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2200"/>
                            </p:stCondLst>
                            <p:childTnLst>
                              <p:par>
                                <p:cTn id="4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0" fill="hold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0" fill="hold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7200"/>
                            </p:stCondLst>
                            <p:childTnLst>
                              <p:par>
                                <p:cTn id="50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3000" fill="hold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000" fill="hold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3000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0200"/>
                            </p:stCondLst>
                            <p:childTnLst>
                              <p:par>
                                <p:cTn id="56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3000" fill="hold"/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000" fill="hold"/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0" dur="3000"/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09-33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37250" y="2078038"/>
            <a:ext cx="3267075" cy="4383087"/>
          </a:xfrm>
          <a:prstGeom prst="rect">
            <a:avLst/>
          </a:prstGeom>
          <a:noFill/>
        </p:spPr>
      </p:pic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071563" y="285750"/>
            <a:ext cx="6870700" cy="1500188"/>
          </a:xfrm>
        </p:spPr>
        <p:txBody>
          <a:bodyPr/>
          <a:lstStyle/>
          <a:p>
            <a:pPr marL="484632" algn="ctr" fontAlgn="auto">
              <a:spcAft>
                <a:spcPts val="0"/>
              </a:spcAft>
              <a:defRPr/>
            </a:pPr>
            <a:r>
              <a:rPr lang="ru-RU" sz="6000" dirty="0">
                <a:solidFill>
                  <a:srgbClr val="FF0000"/>
                </a:solidFill>
                <a:latin typeface="Century Gothic" pitchFamily="34" charset="0"/>
              </a:rPr>
              <a:t>Не забывайте !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142875" y="2214563"/>
            <a:ext cx="6643688" cy="3806825"/>
          </a:xfrm>
        </p:spPr>
        <p:txBody>
          <a:bodyPr/>
          <a:lstStyle/>
          <a:p>
            <a:pPr>
              <a:buFontTx/>
              <a:buNone/>
              <a:defRPr/>
            </a:pPr>
            <a:r>
              <a:rPr lang="ru-RU" sz="4000" b="1" dirty="0" smtClean="0"/>
              <a:t>  </a:t>
            </a:r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</a:rPr>
              <a:t>Родители были примером для детей в соблюдении правил дорожного движения</a:t>
            </a:r>
            <a:endParaRPr lang="ru-RU" sz="4400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229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20"/>
                            </p:stCondLst>
                            <p:childTnLst>
                              <p:par>
                                <p:cTn id="2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Мои  документы\Мои рисунки\27.gif"/>
          <p:cNvPicPr>
            <a:picLocks noGrp="1" noChangeAspect="1" noChangeArrowheads="1" noCro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00400" y="4419600"/>
            <a:ext cx="2895600" cy="214630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28600" y="838200"/>
            <a:ext cx="7848600" cy="3657599"/>
          </a:xfrm>
        </p:spPr>
        <p:txBody>
          <a:bodyPr>
            <a:normAutofit lnSpcReduction="10000"/>
          </a:bodyPr>
          <a:lstStyle/>
          <a:p>
            <a:pPr algn="ctr">
              <a:buFont typeface="Wingdings" pitchFamily="2" charset="2"/>
              <a:buNone/>
              <a:defRPr/>
            </a:pPr>
            <a:r>
              <a:rPr lang="ru-RU" sz="4000" b="1" dirty="0" smtClean="0">
                <a:solidFill>
                  <a:srgbClr val="FFFF00"/>
                </a:solidFill>
                <a:latin typeface="Century Gothic" pitchFamily="34" charset="0"/>
              </a:rPr>
              <a:t> Личный пример - самая доходчивая форма обучения.   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4000" b="1" i="1" dirty="0" smtClean="0">
                <a:solidFill>
                  <a:srgbClr val="FF0000"/>
                </a:solidFill>
                <a:latin typeface="Monotype Corsiva" pitchFamily="66" charset="0"/>
              </a:rPr>
              <a:t>Сохранить наше будущее, наших детей, обеспечить им здоровье и жизнь –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4000" b="1" i="1" dirty="0" smtClean="0">
                <a:solidFill>
                  <a:srgbClr val="FF0000"/>
                </a:solidFill>
                <a:latin typeface="Monotype Corsiva" pitchFamily="66" charset="0"/>
              </a:rPr>
              <a:t>главная наша задача</a:t>
            </a:r>
          </a:p>
          <a:p>
            <a:pPr>
              <a:buFont typeface="Wingdings" pitchFamily="2" charset="2"/>
              <a:buNone/>
              <a:defRPr/>
            </a:pPr>
            <a:endParaRPr lang="ru-RU" dirty="0"/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457200"/>
            <a:ext cx="7467600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i="1" dirty="0" smtClean="0">
                <a:latin typeface="Arial" pitchFamily="34" charset="0"/>
                <a:cs typeface="Arial" pitchFamily="34" charset="0"/>
              </a:rPr>
              <a:t>Уважаемые родители! </a:t>
            </a:r>
          </a:p>
          <a:p>
            <a:pPr algn="ctr"/>
            <a:endParaRPr lang="ru-RU" sz="2600" b="1" i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Только зная Правила дорожного движения и хорошо ориентируясь в сложных  ситуациях на улице, ваши дети будут находиться в меньшей опасности, и вы, в первую очередь,  должны помочь им в этом. Как в сложной обстановке на дороге должен поступить водитель, а как пешеход? Увы,</a:t>
            </a:r>
            <a:r>
              <a:rPr lang="en-US" sz="2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чаще всего в семье обращаются к этой теме только тогда, когда уже свершился факт дорожно-транспортного происшествия. Так давайте же сделаем все возможное, чтобы не допустить трагедии.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/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>ПРАВИЛА ПЕШЕХОДА</a:t>
            </a:r>
            <a:br>
              <a:rPr lang="ru-RU" b="1" dirty="0" smtClean="0">
                <a:solidFill>
                  <a:srgbClr val="0070C0"/>
                </a:solidFill>
              </a:rPr>
            </a:br>
            <a:endParaRPr lang="ru-RU" dirty="0"/>
          </a:p>
        </p:txBody>
      </p:sp>
      <p:pic>
        <p:nvPicPr>
          <p:cNvPr id="4" name="Содержимое 3" descr="С-0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55544" y="1371600"/>
            <a:ext cx="6842312" cy="508476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2296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ПРАВИЛА ПЕШЕХОДА</a:t>
            </a:r>
            <a:endParaRPr lang="ru-RU" dirty="0"/>
          </a:p>
        </p:txBody>
      </p:sp>
      <p:pic>
        <p:nvPicPr>
          <p:cNvPr id="4" name="Содержимое 3" descr="С-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55544" y="1609725"/>
            <a:ext cx="6842312" cy="484663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2296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ПРАВИЛА ПЕШЕХОДА</a:t>
            </a:r>
            <a:endParaRPr lang="ru-RU" dirty="0"/>
          </a:p>
        </p:txBody>
      </p:sp>
      <p:pic>
        <p:nvPicPr>
          <p:cNvPr id="4" name="Содержимое 3" descr="С-0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51514" y="1609725"/>
            <a:ext cx="6850372" cy="484663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2296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ПРАВИЛА ПЕШЕХОДА</a:t>
            </a:r>
            <a:endParaRPr lang="ru-RU" dirty="0"/>
          </a:p>
        </p:txBody>
      </p:sp>
      <p:pic>
        <p:nvPicPr>
          <p:cNvPr id="4" name="Содержимое 3" descr="С-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55544" y="1609725"/>
            <a:ext cx="6842312" cy="484663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762001"/>
            <a:ext cx="77724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Tx/>
              <a:buNone/>
              <a:defRPr/>
            </a:pPr>
            <a:r>
              <a:rPr lang="ru-RU" sz="3600" b="1" i="1" dirty="0" smtClean="0">
                <a:solidFill>
                  <a:srgbClr val="FF0000"/>
                </a:solidFill>
              </a:rPr>
              <a:t>Правильное поведение на дорогах -  показатель культуры человека. </a:t>
            </a:r>
          </a:p>
          <a:p>
            <a:pPr algn="ctr">
              <a:buFontTx/>
              <a:buNone/>
              <a:defRPr/>
            </a:pPr>
            <a:endParaRPr lang="ru-RU" sz="3600" dirty="0" smtClean="0">
              <a:solidFill>
                <a:srgbClr val="FF0000"/>
              </a:solidFill>
            </a:endParaRPr>
          </a:p>
          <a:p>
            <a:pPr algn="ctr">
              <a:buFontTx/>
              <a:buNone/>
              <a:defRPr/>
            </a:pPr>
            <a:r>
              <a:rPr lang="ru-RU" sz="3600" b="1" i="1" dirty="0" smtClean="0">
                <a:solidFill>
                  <a:srgbClr val="FF0000"/>
                </a:solidFill>
              </a:rPr>
              <a:t>Желаю всем безопасных дорог.</a:t>
            </a:r>
          </a:p>
          <a:p>
            <a:pPr algn="ctr">
              <a:buFontTx/>
              <a:buNone/>
              <a:defRPr/>
            </a:pPr>
            <a:endParaRPr lang="ru-RU" sz="3600" dirty="0" smtClean="0">
              <a:solidFill>
                <a:srgbClr val="FF0000"/>
              </a:solidFill>
            </a:endParaRPr>
          </a:p>
          <a:p>
            <a:pPr algn="ctr">
              <a:buFontTx/>
              <a:buNone/>
              <a:defRPr/>
            </a:pPr>
            <a:r>
              <a:rPr lang="ru-RU" sz="3600" b="1" i="1" dirty="0" smtClean="0">
                <a:solidFill>
                  <a:srgbClr val="FF0000"/>
                </a:solidFill>
              </a:rPr>
              <a:t> Будьте воспитаны.</a:t>
            </a:r>
          </a:p>
          <a:p>
            <a:pPr algn="ctr">
              <a:buFontTx/>
              <a:buNone/>
              <a:defRPr/>
            </a:pPr>
            <a:endParaRPr lang="ru-RU" sz="3600" dirty="0" smtClean="0">
              <a:solidFill>
                <a:srgbClr val="FF0000"/>
              </a:solidFill>
            </a:endParaRPr>
          </a:p>
          <a:p>
            <a:pPr algn="ctr">
              <a:buFontTx/>
              <a:buNone/>
              <a:defRPr/>
            </a:pPr>
            <a:r>
              <a:rPr lang="ru-RU" sz="3600" b="1" i="1" dirty="0" smtClean="0">
                <a:solidFill>
                  <a:srgbClr val="FF0000"/>
                </a:solidFill>
              </a:rPr>
              <a:t>До новых встреч!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bl_Vash_rebeno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1" y="533400"/>
            <a:ext cx="3352800" cy="533964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886200" y="152401"/>
            <a:ext cx="41148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 smtClean="0"/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Проблема безопасности дорожного движения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 на данный момент является одной из достаточно важных городских проблем. Население растет, увеличивается и количество автомобилей, принадлежащих частным лицам. Все это было бы хорошо, если бы не было сопряжено с увеличением числа дорожно-транспортных происшествий. Происходит они, к сожалению, и с участием детей дошкольного возраста. Нередко ребенок недооценивает реальной опасности, грозящей ему на дороге, отчего и относится к Правилам дорожного движения без должного приоритета.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939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655" y="428604"/>
            <a:ext cx="9108345" cy="607223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85800" y="533400"/>
            <a:ext cx="7315200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Дорога… Это целая жизнь. Как удивительно похожи жизненные и дорожные ситуации! И готовить к ним себя и своих детей нужно с детства. </a:t>
            </a:r>
          </a:p>
          <a:p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24200" y="3429000"/>
            <a:ext cx="55626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/>
              <a:t>Быть терпимым, уверенным в себе, не бояться трудностей, соблюдать правила – вот то, что поможет найти выход из любой ситуации.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5" y="0"/>
            <a:ext cx="5857875" cy="1928813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7200" dirty="0" smtClean="0">
                <a:solidFill>
                  <a:srgbClr val="FFFF00"/>
                </a:solidFill>
                <a:latin typeface="+mn-lt"/>
              </a:rPr>
              <a:t>ПРИЧИНЫ </a:t>
            </a:r>
            <a:r>
              <a:rPr lang="ru-RU" dirty="0" smtClean="0">
                <a:solidFill>
                  <a:srgbClr val="FFFF00"/>
                </a:solidFill>
                <a:latin typeface="+mn-lt"/>
              </a:rPr>
              <a:t/>
            </a:r>
            <a:br>
              <a:rPr lang="ru-RU" dirty="0" smtClean="0">
                <a:solidFill>
                  <a:srgbClr val="FFFF00"/>
                </a:solidFill>
                <a:latin typeface="+mn-lt"/>
              </a:rPr>
            </a:br>
            <a:r>
              <a:rPr lang="ru-RU" sz="3000" dirty="0" smtClean="0">
                <a:solidFill>
                  <a:srgbClr val="FFFF00"/>
                </a:solidFill>
                <a:latin typeface="+mn-lt"/>
              </a:rPr>
              <a:t>детского дорожно-транспортного травматизма</a:t>
            </a:r>
            <a:endParaRPr lang="ru-RU" sz="3000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905000"/>
            <a:ext cx="8845550" cy="4191000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  <a:defRPr/>
            </a:pPr>
            <a:r>
              <a:rPr lang="ru-RU" sz="2400" b="1" dirty="0" smtClean="0"/>
              <a:t>недостаточный надзор взрослых </a:t>
            </a:r>
          </a:p>
          <a:p>
            <a:pPr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400" b="1" dirty="0" smtClean="0"/>
              <a:t>    за поведением детей;</a:t>
            </a:r>
          </a:p>
          <a:p>
            <a:pPr>
              <a:spcBef>
                <a:spcPts val="0"/>
              </a:spcBef>
              <a:defRPr/>
            </a:pPr>
            <a:r>
              <a:rPr lang="ru-RU" sz="2400" b="1" dirty="0" smtClean="0"/>
              <a:t>неумение прогнозировать дорожную обстановку;</a:t>
            </a:r>
          </a:p>
          <a:p>
            <a:pPr>
              <a:spcBef>
                <a:spcPts val="0"/>
              </a:spcBef>
              <a:defRPr/>
            </a:pPr>
            <a:r>
              <a:rPr lang="ru-RU" sz="2400" b="1" dirty="0" smtClean="0"/>
              <a:t>незнание мер обеспечения безопасного движения;</a:t>
            </a:r>
          </a:p>
          <a:p>
            <a:pPr>
              <a:spcBef>
                <a:spcPts val="0"/>
              </a:spcBef>
              <a:defRPr/>
            </a:pPr>
            <a:r>
              <a:rPr lang="ru-RU" sz="2400" b="1" dirty="0" smtClean="0"/>
              <a:t>отсутствие навыков выполнения действий по безопасному движению;</a:t>
            </a:r>
          </a:p>
          <a:p>
            <a:pPr>
              <a:spcBef>
                <a:spcPts val="0"/>
              </a:spcBef>
              <a:defRPr/>
            </a:pPr>
            <a:r>
              <a:rPr lang="ru-RU" sz="2400" b="1" dirty="0" smtClean="0"/>
              <a:t>нежелание выполнять безопасные действия, пренебрежительное отношение к ним;</a:t>
            </a:r>
          </a:p>
          <a:p>
            <a:pPr>
              <a:spcBef>
                <a:spcPts val="0"/>
              </a:spcBef>
              <a:defRPr/>
            </a:pPr>
            <a:r>
              <a:rPr lang="ru-RU" sz="2400" b="1" dirty="0" smtClean="0"/>
              <a:t>подчинение неверным опасным привычкам поведения на улице;</a:t>
            </a:r>
          </a:p>
          <a:p>
            <a:pPr>
              <a:spcBef>
                <a:spcPts val="0"/>
              </a:spcBef>
              <a:defRPr/>
            </a:pPr>
            <a:r>
              <a:rPr lang="ru-RU" sz="2400" b="1" dirty="0" smtClean="0"/>
              <a:t>неосознанное подражание другим лицам (нередко родителям), нарушающим ПДД;</a:t>
            </a:r>
          </a:p>
          <a:p>
            <a:pPr>
              <a:spcBef>
                <a:spcPts val="0"/>
              </a:spcBef>
              <a:defRPr/>
            </a:pPr>
            <a:r>
              <a:rPr lang="ru-RU" sz="2400" b="1" dirty="0" smtClean="0"/>
              <a:t>недисциплинированность, потеря бдительности.</a:t>
            </a:r>
            <a:endParaRPr lang="ru-RU" sz="2400" b="1" dirty="0"/>
          </a:p>
        </p:txBody>
      </p:sp>
      <p:pic>
        <p:nvPicPr>
          <p:cNvPr id="4" name="Содержимое 11" descr="http://www.odinews.ru/upload/iblock/912/-1.jpg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10250" y="79375"/>
            <a:ext cx="3333750" cy="2566988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000"/>
                            </p:stCondLst>
                            <p:childTnLst>
                              <p:par>
                                <p:cTn id="28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1000"/>
                            </p:stCondLst>
                            <p:childTnLst>
                              <p:par>
                                <p:cTn id="33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4000"/>
                            </p:stCondLst>
                            <p:childTnLst>
                              <p:par>
                                <p:cTn id="38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7000"/>
                            </p:stCondLst>
                            <p:childTnLst>
                              <p:par>
                                <p:cTn id="43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0"/>
                            </p:stCondLst>
                            <p:childTnLst>
                              <p:par>
                                <p:cTn id="48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3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3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3000"/>
                            </p:stCondLst>
                            <p:childTnLst>
                              <p:par>
                                <p:cTn id="53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3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3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6000"/>
                            </p:stCondLst>
                            <p:childTnLst>
                              <p:par>
                                <p:cTn id="58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3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3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381000" y="428625"/>
            <a:ext cx="5048250" cy="5514975"/>
          </a:xfrm>
        </p:spPr>
        <p:txBody>
          <a:bodyPr>
            <a:normAutofit fontScale="90000"/>
          </a:bodyPr>
          <a:lstStyle/>
          <a:p>
            <a:pPr algn="just">
              <a:defRPr/>
            </a:pPr>
            <a:r>
              <a:rPr lang="ru-RU" sz="4000" dirty="0" smtClean="0">
                <a:solidFill>
                  <a:srgbClr val="FF0000"/>
                </a:solidFill>
                <a:latin typeface="+mn-lt"/>
              </a:rPr>
              <a:t>Основной способ </a:t>
            </a:r>
            <a:r>
              <a:rPr lang="ru-RU" sz="4000" dirty="0" smtClean="0">
                <a:solidFill>
                  <a:srgbClr val="FFFF00"/>
                </a:solidFill>
                <a:latin typeface="+mn-lt"/>
              </a:rPr>
              <a:t>формирования у детей навыков поведения </a:t>
            </a:r>
            <a:r>
              <a:rPr lang="ru-RU" sz="4000" i="1" dirty="0" smtClean="0">
                <a:solidFill>
                  <a:srgbClr val="FFFF00"/>
                </a:solidFill>
                <a:latin typeface="+mn-lt"/>
              </a:rPr>
              <a:t>–</a:t>
            </a:r>
            <a:r>
              <a:rPr lang="ru-RU" sz="4000" dirty="0" smtClean="0">
                <a:solidFill>
                  <a:srgbClr val="FFFF00"/>
                </a:solidFill>
                <a:latin typeface="+mn-lt"/>
              </a:rPr>
              <a:t> наблюдение, подражание поведению взрослых и, прежде всего, родителям. </a:t>
            </a:r>
            <a:endParaRPr lang="ru-RU" sz="4000" dirty="0">
              <a:solidFill>
                <a:srgbClr val="FFFF00"/>
              </a:solidFill>
              <a:latin typeface="+mn-lt"/>
            </a:endParaRPr>
          </a:p>
        </p:txBody>
      </p:sp>
      <p:pic>
        <p:nvPicPr>
          <p:cNvPr id="10" name="Содержимое 9" descr="http://www.edu.murmansk.ru/www/do/metodic/PDD/images/placat.JPG"/>
          <p:cNvPicPr>
            <a:picLocks noGrp="1"/>
          </p:cNvPicPr>
          <p:nvPr>
            <p:ph idx="1"/>
          </p:nvPr>
        </p:nvPicPr>
        <p:blipFill>
          <a:blip r:embed="rId2" r:link="rId3"/>
          <a:srcRect/>
          <a:stretch>
            <a:fillRect/>
          </a:stretch>
        </p:blipFill>
        <p:spPr>
          <a:xfrm>
            <a:off x="5562600" y="914400"/>
            <a:ext cx="3286125" cy="4643438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480"/>
                            </p:stCondLst>
                            <p:childTnLst>
                              <p:par>
                                <p:cTn id="11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-main-pic" descr="Картинка 10 из 693">
            <a:hlinkClick r:id="rId2"/>
          </p:cNvPr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4550" y="133350"/>
            <a:ext cx="3073400" cy="3352800"/>
          </a:xfrm>
          <a:prstGeom prst="rect">
            <a:avLst/>
          </a:prstGeom>
          <a:noFill/>
        </p:spPr>
      </p:pic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6072188" cy="2590800"/>
          </a:xfrm>
        </p:spPr>
        <p:txBody>
          <a:bodyPr>
            <a:normAutofit fontScale="90000"/>
          </a:bodyPr>
          <a:lstStyle/>
          <a:p>
            <a:pPr marL="484632" fontAlgn="auto">
              <a:spcAft>
                <a:spcPts val="0"/>
              </a:spcAft>
              <a:defRPr/>
            </a:pPr>
            <a:r>
              <a:rPr lang="ru-RU" sz="3100" dirty="0">
                <a:solidFill>
                  <a:srgbClr val="FFFF00"/>
                </a:solidFill>
                <a:latin typeface="+mn-lt"/>
              </a:rPr>
              <a:t>Рекомендации по формированию навыков </a:t>
            </a:r>
            <a:r>
              <a:rPr lang="ru-RU" sz="3100" dirty="0" smtClean="0">
                <a:solidFill>
                  <a:srgbClr val="FFFF00"/>
                </a:solidFill>
                <a:latin typeface="+mn-lt"/>
              </a:rPr>
              <a:t>поведения на </a:t>
            </a:r>
            <a:r>
              <a:rPr lang="ru-RU" sz="3100" dirty="0">
                <a:solidFill>
                  <a:srgbClr val="FFFF00"/>
                </a:solidFill>
                <a:latin typeface="+mn-lt"/>
              </a:rPr>
              <a:t>улицах: </a:t>
            </a:r>
            <a:r>
              <a:rPr lang="ru-RU" sz="4800" dirty="0">
                <a:solidFill>
                  <a:srgbClr val="FFFF00"/>
                </a:solidFill>
              </a:rPr>
              <a:t/>
            </a:r>
            <a:br>
              <a:rPr lang="ru-RU" sz="4800" dirty="0">
                <a:solidFill>
                  <a:srgbClr val="FFFF00"/>
                </a:solidFill>
              </a:rPr>
            </a:br>
            <a:r>
              <a:rPr lang="ru-RU" sz="4800" dirty="0">
                <a:solidFill>
                  <a:srgbClr val="FFFF00"/>
                </a:solidFill>
              </a:rPr>
              <a:t/>
            </a:r>
            <a:br>
              <a:rPr lang="ru-RU" sz="4800" dirty="0">
                <a:solidFill>
                  <a:srgbClr val="FFFF00"/>
                </a:solidFill>
              </a:rPr>
            </a:br>
            <a:endParaRPr lang="ru-RU" sz="4800" dirty="0">
              <a:solidFill>
                <a:srgbClr val="FFFF00"/>
              </a:solidFill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142875" y="1828800"/>
            <a:ext cx="8786813" cy="4886325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buFont typeface="Wingdings" pitchFamily="2" charset="2"/>
              <a:buChar char="q"/>
              <a:defRPr/>
            </a:pPr>
            <a:r>
              <a:rPr lang="ru-RU" sz="24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Навык переключения на улицу: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подходя к дороге, остановитесь,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осмотрите улицу в обоих направлениях. </a:t>
            </a:r>
          </a:p>
          <a:p>
            <a:pPr>
              <a:lnSpc>
                <a:spcPct val="80000"/>
              </a:lnSpc>
              <a:buFont typeface="Wingdings" pitchFamily="2" charset="2"/>
              <a:buChar char="q"/>
              <a:defRPr/>
            </a:pPr>
            <a:r>
              <a:rPr lang="ru-RU" sz="24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Навык спокойного, уверенного поведения на улице: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уходя из дома, не опаздывайте, выходите заблаговременно, чтобы при спокойной ходьбе иметь запас времени. </a:t>
            </a:r>
          </a:p>
          <a:p>
            <a:pPr>
              <a:lnSpc>
                <a:spcPct val="80000"/>
              </a:lnSpc>
              <a:buFont typeface="Wingdings" pitchFamily="2" charset="2"/>
              <a:buChar char="q"/>
              <a:defRPr/>
            </a:pPr>
            <a:r>
              <a:rPr lang="ru-RU" sz="24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Навык переключения на самоконтроль: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умение следить за своим поведением формируется ежедневно под руководством родителей. </a:t>
            </a:r>
          </a:p>
          <a:p>
            <a:pPr>
              <a:lnSpc>
                <a:spcPct val="80000"/>
              </a:lnSpc>
              <a:buFont typeface="Wingdings" pitchFamily="2" charset="2"/>
              <a:buChar char="q"/>
              <a:defRPr/>
            </a:pPr>
            <a:r>
              <a:rPr lang="ru-RU" sz="24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Навык предвидения опасности: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ребенок должен видеть своими глазами, что за разными предметами на улице часто скрывается опасность </a:t>
            </a:r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000"/>
                            </p:stCondLst>
                            <p:childTnLst>
                              <p:par>
                                <p:cTn id="2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3000"/>
                            </p:stCondLst>
                            <p:childTnLst>
                              <p:par>
                                <p:cTn id="3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30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6000"/>
                            </p:stCondLst>
                            <p:childTnLst>
                              <p:par>
                                <p:cTn id="3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3000" fill="hold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3000" fill="hold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9000"/>
                            </p:stCondLst>
                            <p:childTnLst>
                              <p:par>
                                <p:cTn id="40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4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1024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09-34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40563" y="79375"/>
            <a:ext cx="1970087" cy="245586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5" y="285750"/>
            <a:ext cx="7143750" cy="207168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4000" dirty="0" smtClean="0">
                <a:solidFill>
                  <a:srgbClr val="FFFF00"/>
                </a:solidFill>
                <a:latin typeface="+mn-lt"/>
              </a:rPr>
              <a:t>Чему же взрослые, прежде всего родители, должны научить своих детей?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313" y="2143125"/>
            <a:ext cx="8786812" cy="4500563"/>
          </a:xfrm>
        </p:spPr>
        <p:txBody>
          <a:bodyPr/>
          <a:lstStyle/>
          <a:p>
            <a:pPr algn="just">
              <a:defRPr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Переходить улицу под прямым углом там и когда </a:t>
            </a:r>
          </a:p>
          <a:p>
            <a:pPr algn="just">
              <a:buFont typeface="Wingdings" pitchFamily="2" charset="2"/>
              <a:buNone/>
              <a:defRPr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   это разрешено, наблюдать за движением транспорта</a:t>
            </a:r>
          </a:p>
          <a:p>
            <a:pPr algn="just">
              <a:defRPr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Идти по улице шагом, а не бежать, не спешить там, где надо наблюдать и предвидеть опасность</a:t>
            </a:r>
          </a:p>
          <a:p>
            <a:pPr algn="just">
              <a:defRPr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Уступать дорогу транспорту, не стараться перебегать улицу перед приближающейся машиной</a:t>
            </a:r>
          </a:p>
          <a:p>
            <a:pPr algn="just">
              <a:defRPr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Понимать опасность игр и шалостей на дороге, иметь правильное представление о героизме, храбрости, мужестве</a:t>
            </a:r>
          </a:p>
          <a:p>
            <a:pPr algn="just">
              <a:defRPr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Пользуясь общественным транспортом, быть предельно внимательным в зоне его остановок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000"/>
                            </p:stCondLst>
                            <p:childTnLst>
                              <p:par>
                                <p:cTn id="3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zdd.1september.ru/2008/18/8_23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3" y="285750"/>
            <a:ext cx="3508375" cy="2339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571500"/>
            <a:ext cx="5357813" cy="1490663"/>
          </a:xfrm>
        </p:spPr>
        <p:txBody>
          <a:bodyPr>
            <a:normAutofit fontScale="90000"/>
          </a:bodyPr>
          <a:lstStyle/>
          <a:p>
            <a:pPr marL="484632" fontAlgn="auto">
              <a:spcAft>
                <a:spcPts val="0"/>
              </a:spcAft>
              <a:defRPr/>
            </a:pPr>
            <a:r>
              <a:rPr lang="ru-RU" sz="6000" dirty="0">
                <a:solidFill>
                  <a:srgbClr val="FFFF00"/>
                </a:solidFill>
                <a:latin typeface="+mn-lt"/>
              </a:rPr>
              <a:t>При выходе </a:t>
            </a:r>
            <a:r>
              <a:rPr lang="ru-RU" sz="6000" dirty="0" smtClean="0">
                <a:solidFill>
                  <a:srgbClr val="FFFF00"/>
                </a:solidFill>
                <a:latin typeface="+mn-lt"/>
              </a:rPr>
              <a:t/>
            </a:r>
            <a:br>
              <a:rPr lang="ru-RU" sz="6000" dirty="0" smtClean="0">
                <a:solidFill>
                  <a:srgbClr val="FFFF00"/>
                </a:solidFill>
                <a:latin typeface="+mn-lt"/>
              </a:rPr>
            </a:br>
            <a:r>
              <a:rPr lang="ru-RU" sz="6000" dirty="0" smtClean="0">
                <a:solidFill>
                  <a:srgbClr val="FFFF00"/>
                </a:solidFill>
                <a:latin typeface="+mn-lt"/>
              </a:rPr>
              <a:t>из </a:t>
            </a:r>
            <a:r>
              <a:rPr lang="ru-RU" sz="6000" dirty="0">
                <a:solidFill>
                  <a:srgbClr val="FFFF00"/>
                </a:solidFill>
                <a:latin typeface="+mn-lt"/>
              </a:rPr>
              <a:t>дома: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214313" y="2514600"/>
            <a:ext cx="8015287" cy="4648200"/>
          </a:xfrm>
        </p:spPr>
        <p:txBody>
          <a:bodyPr>
            <a:normAutofit fontScale="92500"/>
          </a:bodyPr>
          <a:lstStyle/>
          <a:p>
            <a:pPr algn="just">
              <a:lnSpc>
                <a:spcPct val="90000"/>
              </a:lnSpc>
              <a:defRPr/>
            </a:pPr>
            <a:r>
              <a:rPr lang="ru-RU" sz="2800" b="1" dirty="0" smtClean="0"/>
              <a:t>Выйти из дома заблаговременно, так, чтобы оставался резерв времени. Ребенок должен привыкать ходить по улице, не торопясь;</a:t>
            </a:r>
          </a:p>
          <a:p>
            <a:pPr algn="just">
              <a:lnSpc>
                <a:spcPct val="90000"/>
              </a:lnSpc>
              <a:defRPr/>
            </a:pPr>
            <a:r>
              <a:rPr lang="ru-RU" sz="2800" b="1" dirty="0" smtClean="0"/>
              <a:t>Если у подъезда дома возможно движение, сразу обратите внимание ребенка, нет ли приближающегося транспорта;   </a:t>
            </a:r>
          </a:p>
          <a:p>
            <a:pPr algn="just">
              <a:lnSpc>
                <a:spcPct val="90000"/>
              </a:lnSpc>
              <a:defRPr/>
            </a:pPr>
            <a:r>
              <a:rPr lang="ru-RU" sz="2800" b="1" dirty="0" smtClean="0"/>
              <a:t> Если у подъезда стоят транспортные средства или растут деревья, приостановите свое движение и оглядитесь – нет ли опасности. </a:t>
            </a:r>
            <a:br>
              <a:rPr lang="ru-RU" sz="2800" b="1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3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30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30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09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990600"/>
            <a:ext cx="6019800" cy="1524000"/>
          </a:xfrm>
        </p:spPr>
        <p:txBody>
          <a:bodyPr>
            <a:normAutofit fontScale="90000"/>
          </a:bodyPr>
          <a:lstStyle/>
          <a:p>
            <a:pPr marL="484632" algn="ctr" fontAlgn="auto">
              <a:spcAft>
                <a:spcPts val="0"/>
              </a:spcAft>
              <a:defRPr/>
            </a:pPr>
            <a:r>
              <a:rPr lang="ru-RU" sz="4000" dirty="0" smtClean="0">
                <a:solidFill>
                  <a:schemeClr val="folHlink"/>
                </a:solidFill>
                <a:latin typeface="+mn-lt"/>
              </a:rPr>
              <a:t>При движении по тротуару:</a:t>
            </a:r>
            <a:r>
              <a:rPr lang="ru-RU" sz="6700" dirty="0" smtClean="0">
                <a:solidFill>
                  <a:schemeClr val="accent1">
                    <a:tint val="83000"/>
                    <a:satMod val="150000"/>
                  </a:schemeClr>
                </a:solidFill>
                <a:latin typeface="+mn-lt"/>
              </a:rPr>
              <a:t/>
            </a:r>
            <a:br>
              <a:rPr lang="ru-RU" sz="6700" dirty="0" smtClean="0">
                <a:solidFill>
                  <a:schemeClr val="accent1">
                    <a:tint val="83000"/>
                    <a:satMod val="150000"/>
                  </a:schemeClr>
                </a:solidFill>
                <a:latin typeface="+mn-lt"/>
              </a:rPr>
            </a:br>
            <a:r>
              <a:rPr lang="ru-RU" sz="4000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/>
            </a:r>
            <a:br>
              <a:rPr lang="ru-RU" sz="4000" dirty="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endParaRPr lang="ru-RU" sz="4000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142875" y="1600200"/>
            <a:ext cx="8010525" cy="497205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FontTx/>
              <a:buNone/>
              <a:defRPr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lnSpc>
                <a:spcPct val="80000"/>
              </a:lnSpc>
              <a:defRPr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Придерживайтесь правой стороны. </a:t>
            </a:r>
          </a:p>
          <a:p>
            <a:pPr>
              <a:lnSpc>
                <a:spcPct val="80000"/>
              </a:lnSpc>
              <a:defRPr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Не ведите ребенка по краю тротуара: взрослый всегда должен находиться со стороны проезжей части;</a:t>
            </a:r>
          </a:p>
          <a:p>
            <a:pPr>
              <a:lnSpc>
                <a:spcPct val="80000"/>
              </a:lnSpc>
              <a:defRPr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Если тротуар находится рядом с дорогой, родители должны держать ребенка за руку;</a:t>
            </a:r>
          </a:p>
          <a:p>
            <a:pPr>
              <a:lnSpc>
                <a:spcPct val="80000"/>
              </a:lnSpc>
              <a:defRPr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Приучите ребенка, идя по тротуару, внимательно наблюдать за выездом машин со двора; </a:t>
            </a:r>
          </a:p>
          <a:p>
            <a:pPr>
              <a:lnSpc>
                <a:spcPct val="80000"/>
              </a:lnSpc>
              <a:defRPr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Не приучайте детей выходить на проезжую часть.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endParaRPr lang="ru-RU" sz="2800" b="1" dirty="0" smtClean="0"/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" dur="20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20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20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000"/>
                            </p:stCondLst>
                            <p:childTnLst>
                              <p:par>
                                <p:cTn id="3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20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0"/>
                            </p:stCondLst>
                            <p:childTnLst>
                              <p:par>
                                <p:cTn id="38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200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63</TotalTime>
  <Words>804</Words>
  <PresentationFormat>Экран (4:3)</PresentationFormat>
  <Paragraphs>80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Изящная</vt:lpstr>
      <vt:lpstr>                             Дорога…Жизнь… Как похожи два эти понятия! Дорога жизни. Жизненный путь. Как близки они друг другу! </vt:lpstr>
      <vt:lpstr>Слайд 2</vt:lpstr>
      <vt:lpstr>Слайд 3</vt:lpstr>
      <vt:lpstr>ПРИЧИНЫ  детского дорожно-транспортного травматизма</vt:lpstr>
      <vt:lpstr>Основной способ формирования у детей навыков поведения – наблюдение, подражание поведению взрослых и, прежде всего, родителям. </vt:lpstr>
      <vt:lpstr>Рекомендации по формированию навыков поведения на улицах:   </vt:lpstr>
      <vt:lpstr>Чему же взрослые, прежде всего родители, должны научить своих детей? </vt:lpstr>
      <vt:lpstr>При выходе  из дома:</vt:lpstr>
      <vt:lpstr>При движении по тротуару:  </vt:lpstr>
      <vt:lpstr>Готовясь  перейти дорогу :</vt:lpstr>
      <vt:lpstr>При переходе проезжей части:</vt:lpstr>
      <vt:lpstr>Не забывайте !</vt:lpstr>
      <vt:lpstr>Слайд 13</vt:lpstr>
      <vt:lpstr>Слайд 14</vt:lpstr>
      <vt:lpstr> ПРАВИЛА ПЕШЕХОДА </vt:lpstr>
      <vt:lpstr>ПРАВИЛА ПЕШЕХОДА</vt:lpstr>
      <vt:lpstr>ПРАВИЛА ПЕШЕХОДА</vt:lpstr>
      <vt:lpstr>ПРАВИЛА ПЕШЕХОДА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самсунг</cp:lastModifiedBy>
  <cp:revision>19</cp:revision>
  <dcterms:created xsi:type="dcterms:W3CDTF">2011-11-10T15:45:51Z</dcterms:created>
  <dcterms:modified xsi:type="dcterms:W3CDTF">2014-02-06T04:46:15Z</dcterms:modified>
</cp:coreProperties>
</file>